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87" r:id="rId3"/>
    <p:sldId id="285" r:id="rId4"/>
    <p:sldId id="286" r:id="rId5"/>
    <p:sldId id="288" r:id="rId6"/>
    <p:sldId id="264" r:id="rId7"/>
    <p:sldId id="265" r:id="rId8"/>
    <p:sldId id="260" r:id="rId9"/>
    <p:sldId id="267" r:id="rId10"/>
    <p:sldId id="268" r:id="rId11"/>
    <p:sldId id="269" r:id="rId12"/>
    <p:sldId id="283" r:id="rId13"/>
    <p:sldId id="261" r:id="rId14"/>
    <p:sldId id="278" r:id="rId15"/>
    <p:sldId id="279" r:id="rId16"/>
    <p:sldId id="281" r:id="rId17"/>
    <p:sldId id="282" r:id="rId18"/>
    <p:sldId id="293" r:id="rId19"/>
    <p:sldId id="291" r:id="rId20"/>
    <p:sldId id="292" r:id="rId21"/>
  </p:sldIdLst>
  <p:sldSz cx="12192000" cy="6858000"/>
  <p:notesSz cx="6858000" cy="9144000"/>
  <p:embeddedFontLst>
    <p:embeddedFont>
      <p:font typeface="Open Sans Light" panose="020B0306030504020204" pitchFamily="34" charset="0"/>
      <p:regular r:id="rId23"/>
      <p:italic r:id="rId24"/>
    </p:embeddedFont>
    <p:embeddedFont>
      <p:font typeface="Spica Neue" panose="02000503000000000000" pitchFamily="2" charset="-128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  <a:srgbClr val="FAFAFA"/>
    <a:srgbClr val="FFC107"/>
    <a:srgbClr val="2196F3"/>
    <a:srgbClr val="E57373"/>
    <a:srgbClr val="F44336"/>
    <a:srgbClr val="C3C3C3"/>
    <a:srgbClr val="64B5F6"/>
    <a:srgbClr val="4B4B4B"/>
    <a:srgbClr val="4C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55" autoAdjust="0"/>
    <p:restoredTop sz="82755" autoAdjust="0"/>
  </p:normalViewPr>
  <p:slideViewPr>
    <p:cSldViewPr snapToGrid="0">
      <p:cViewPr varScale="1">
        <p:scale>
          <a:sx n="95" d="100"/>
          <a:sy n="95" d="100"/>
        </p:scale>
        <p:origin x="1464" y="90"/>
      </p:cViewPr>
      <p:guideLst/>
    </p:cSldViewPr>
  </p:slideViewPr>
  <p:outlineViewPr>
    <p:cViewPr>
      <p:scale>
        <a:sx n="33" d="100"/>
        <a:sy n="33" d="100"/>
      </p:scale>
      <p:origin x="0" y="-16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46334-E5B3-483E-A098-D54123937DCD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7FAEB-93A9-4302-B609-55C7E27A42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9408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58121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2214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2667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3328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25382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132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65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2316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557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9469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718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90506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313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0608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186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7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1408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7761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571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/ Lösung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2"/>
          <p:cNvSpPr>
            <a:spLocks noGrp="1"/>
          </p:cNvSpPr>
          <p:nvPr>
            <p:ph sz="half" idx="1"/>
          </p:nvPr>
        </p:nvSpPr>
        <p:spPr>
          <a:xfrm>
            <a:off x="838200" y="1057835"/>
            <a:ext cx="5181600" cy="511912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057835"/>
            <a:ext cx="5181600" cy="511912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68127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1504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527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271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627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483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938333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NXTPlayer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394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Tonlänge</a:t>
            </a:r>
            <a:r>
              <a:rPr lang="de-DE" dirty="0"/>
              <a:t>, Pause</a:t>
            </a:r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323806"/>
              </p:ext>
            </p:extLst>
          </p:nvPr>
        </p:nvGraphicFramePr>
        <p:xfrm>
          <a:off x="2320490" y="2621104"/>
          <a:ext cx="2829830" cy="3681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901">
                  <a:extLst>
                    <a:ext uri="{9D8B030D-6E8A-4147-A177-3AD203B41FA5}">
                      <a16:colId xmlns:a16="http://schemas.microsoft.com/office/drawing/2014/main" val="277134722"/>
                    </a:ext>
                  </a:extLst>
                </a:gridCol>
                <a:gridCol w="2030929">
                  <a:extLst>
                    <a:ext uri="{9D8B030D-6E8A-4147-A177-3AD203B41FA5}">
                      <a16:colId xmlns:a16="http://schemas.microsoft.com/office/drawing/2014/main" val="2879491742"/>
                    </a:ext>
                  </a:extLst>
                </a:gridCol>
              </a:tblGrid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Wert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Dauer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127505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-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42950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Ganze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5523065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Halbe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056196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Viertel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97094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Achtel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535794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Sechzehntel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460642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Punktierte Viertel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301332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Punktierte Achtel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006988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Punktierte Sechzehntel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563431"/>
                  </a:ext>
                </a:extLst>
              </a:tr>
            </a:tbl>
          </a:graphicData>
        </a:graphic>
      </p:graphicFrame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159184"/>
              </p:ext>
            </p:extLst>
          </p:nvPr>
        </p:nvGraphicFramePr>
        <p:xfrm>
          <a:off x="8884920" y="379857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5055635"/>
              </p:ext>
            </p:extLst>
          </p:nvPr>
        </p:nvGraphicFramePr>
        <p:xfrm>
          <a:off x="8884920" y="379857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49472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33921"/>
              </p:ext>
            </p:extLst>
          </p:nvPr>
        </p:nvGraphicFramePr>
        <p:xfrm>
          <a:off x="8884920" y="376915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718659" cy="1325563"/>
          </a:xfrm>
        </p:spPr>
        <p:txBody>
          <a:bodyPr/>
          <a:lstStyle/>
          <a:p>
            <a:r>
              <a:rPr lang="de-DE" dirty="0" err="1"/>
              <a:t>Modifier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Speichert Zusatzinformationen über die Note</a:t>
            </a:r>
          </a:p>
        </p:txBody>
      </p:sp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0281582"/>
              </p:ext>
            </p:extLst>
          </p:nvPr>
        </p:nvGraphicFramePr>
        <p:xfrm>
          <a:off x="8884920" y="376915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2676001"/>
              </p:ext>
            </p:extLst>
          </p:nvPr>
        </p:nvGraphicFramePr>
        <p:xfrm>
          <a:off x="1505853" y="2562273"/>
          <a:ext cx="3405512" cy="3681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1424">
                  <a:extLst>
                    <a:ext uri="{9D8B030D-6E8A-4147-A177-3AD203B41FA5}">
                      <a16:colId xmlns:a16="http://schemas.microsoft.com/office/drawing/2014/main" val="277134722"/>
                    </a:ext>
                  </a:extLst>
                </a:gridCol>
                <a:gridCol w="2444088">
                  <a:extLst>
                    <a:ext uri="{9D8B030D-6E8A-4147-A177-3AD203B41FA5}">
                      <a16:colId xmlns:a16="http://schemas.microsoft.com/office/drawing/2014/main" val="2879491742"/>
                    </a:ext>
                  </a:extLst>
                </a:gridCol>
              </a:tblGrid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Wert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Wirkung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127505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Nichts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42950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 wird normal abgespielt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5523065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Loop Marker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056196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 wird 2 Mal wiederholt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97094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 wird 3 Mal wiederholt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535794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 wird 4 Mal wiederholt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460642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 wird 5 Mal wiederholt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301332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Erhöhung um einen Halbton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006988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Track ist zu Ende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563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8923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21" name="Grafi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954498"/>
            <a:ext cx="5291666" cy="494900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5" y="2423583"/>
            <a:ext cx="5291667" cy="2010833"/>
          </a:xfrm>
          <a:prstGeom prst="rect">
            <a:avLst/>
          </a:prstGeom>
        </p:spPr>
      </p:pic>
      <p:cxnSp>
        <p:nvCxnSpPr>
          <p:cNvPr id="23" name="Gerade Verbindung mit Pfeil 22"/>
          <p:cNvCxnSpPr>
            <a:cxnSpLocks/>
          </p:cNvCxnSpPr>
          <p:nvPr/>
        </p:nvCxnSpPr>
        <p:spPr>
          <a:xfrm>
            <a:off x="5095875" y="1743075"/>
            <a:ext cx="295275" cy="390525"/>
          </a:xfrm>
          <a:prstGeom prst="straightConnector1">
            <a:avLst/>
          </a:prstGeom>
          <a:ln w="76200">
            <a:solidFill>
              <a:srgbClr val="2196F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/>
          <p:cNvCxnSpPr>
            <a:cxnSpLocks/>
          </p:cNvCxnSpPr>
          <p:nvPr/>
        </p:nvCxnSpPr>
        <p:spPr>
          <a:xfrm flipV="1">
            <a:off x="4512204" y="1716880"/>
            <a:ext cx="481277" cy="490154"/>
          </a:xfrm>
          <a:prstGeom prst="line">
            <a:avLst/>
          </a:prstGeom>
          <a:ln w="38100" cap="rnd">
            <a:solidFill>
              <a:srgbClr val="2196F3"/>
            </a:solidFill>
            <a:round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/>
          <p:cNvCxnSpPr>
            <a:cxnSpLocks/>
          </p:cNvCxnSpPr>
          <p:nvPr/>
        </p:nvCxnSpPr>
        <p:spPr>
          <a:xfrm>
            <a:off x="4955377" y="3824480"/>
            <a:ext cx="702473" cy="163676"/>
          </a:xfrm>
          <a:prstGeom prst="line">
            <a:avLst/>
          </a:prstGeom>
          <a:ln w="38100" cap="rnd">
            <a:solidFill>
              <a:srgbClr val="2196F3"/>
            </a:solidFill>
            <a:round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 rot="20732654">
            <a:off x="6277431" y="2615463"/>
            <a:ext cx="1783696" cy="1728571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Rechteck 48"/>
          <p:cNvSpPr/>
          <p:nvPr/>
        </p:nvSpPr>
        <p:spPr>
          <a:xfrm rot="21244132">
            <a:off x="7875042" y="2311857"/>
            <a:ext cx="1023361" cy="1728571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Rechteck 49"/>
          <p:cNvSpPr/>
          <p:nvPr/>
        </p:nvSpPr>
        <p:spPr>
          <a:xfrm rot="660471">
            <a:off x="8619009" y="2572234"/>
            <a:ext cx="2988898" cy="911037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hteck 50"/>
          <p:cNvSpPr/>
          <p:nvPr/>
        </p:nvSpPr>
        <p:spPr>
          <a:xfrm rot="423925">
            <a:off x="8638067" y="3113761"/>
            <a:ext cx="1088504" cy="911037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hteck 51"/>
          <p:cNvSpPr/>
          <p:nvPr/>
        </p:nvSpPr>
        <p:spPr>
          <a:xfrm rot="1014260">
            <a:off x="9394109" y="3346850"/>
            <a:ext cx="1783419" cy="911037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Textfeld 52"/>
          <p:cNvSpPr txBox="1"/>
          <p:nvPr/>
        </p:nvSpPr>
        <p:spPr>
          <a:xfrm>
            <a:off x="6098013" y="1837702"/>
            <a:ext cx="132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Kalibrierung</a:t>
            </a:r>
          </a:p>
        </p:txBody>
      </p:sp>
      <p:sp>
        <p:nvSpPr>
          <p:cNvPr id="54" name="Textfeld 53"/>
          <p:cNvSpPr txBox="1"/>
          <p:nvPr/>
        </p:nvSpPr>
        <p:spPr>
          <a:xfrm>
            <a:off x="7834910" y="1621089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Disk ID</a:t>
            </a:r>
          </a:p>
        </p:txBody>
      </p:sp>
      <p:sp>
        <p:nvSpPr>
          <p:cNvPr id="55" name="Textfeld 54"/>
          <p:cNvSpPr txBox="1"/>
          <p:nvPr/>
        </p:nvSpPr>
        <p:spPr>
          <a:xfrm>
            <a:off x="9503236" y="1862851"/>
            <a:ext cx="1807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Beats per Minute</a:t>
            </a:r>
          </a:p>
        </p:txBody>
      </p:sp>
      <p:sp>
        <p:nvSpPr>
          <p:cNvPr id="56" name="Textfeld 55"/>
          <p:cNvSpPr txBox="1"/>
          <p:nvPr/>
        </p:nvSpPr>
        <p:spPr>
          <a:xfrm>
            <a:off x="8560544" y="4454980"/>
            <a:ext cx="1376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Basis-Oktave</a:t>
            </a:r>
          </a:p>
        </p:txBody>
      </p:sp>
      <p:sp>
        <p:nvSpPr>
          <p:cNvPr id="57" name="Textfeld 56"/>
          <p:cNvSpPr txBox="1"/>
          <p:nvPr/>
        </p:nvSpPr>
        <p:spPr>
          <a:xfrm>
            <a:off x="9938571" y="4527442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Puffer</a:t>
            </a:r>
          </a:p>
        </p:txBody>
      </p:sp>
    </p:spTree>
    <p:extLst>
      <p:ext uri="{BB962C8B-B14F-4D97-AF65-F5344CB8AC3E}">
        <p14:creationId xmlns:p14="http://schemas.microsoft.com/office/powerpoint/2010/main" val="2203535172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Basisumrechnung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229184"/>
              </p:ext>
            </p:extLst>
          </p:nvPr>
        </p:nvGraphicFramePr>
        <p:xfrm>
          <a:off x="417526" y="2955040"/>
          <a:ext cx="5097549" cy="924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</a:tbl>
          </a:graphicData>
        </a:graphic>
      </p:graphicFrame>
      <p:sp>
        <p:nvSpPr>
          <p:cNvPr id="6" name="Textfeld 5"/>
          <p:cNvSpPr txBox="1"/>
          <p:nvPr/>
        </p:nvSpPr>
        <p:spPr>
          <a:xfrm>
            <a:off x="9880320" y="2955040"/>
            <a:ext cx="1473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93 Bpm</a:t>
            </a:r>
          </a:p>
        </p:txBody>
      </p:sp>
      <p:cxnSp>
        <p:nvCxnSpPr>
          <p:cNvPr id="8" name="Gerade Verbindung mit Pfeil 7"/>
          <p:cNvCxnSpPr/>
          <p:nvPr/>
        </p:nvCxnSpPr>
        <p:spPr>
          <a:xfrm>
            <a:off x="6186311" y="3216650"/>
            <a:ext cx="3160889" cy="0"/>
          </a:xfrm>
          <a:prstGeom prst="straightConnector1">
            <a:avLst/>
          </a:prstGeom>
          <a:ln w="57150">
            <a:solidFill>
              <a:srgbClr val="FFC10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141293"/>
              </p:ext>
            </p:extLst>
          </p:nvPr>
        </p:nvGraphicFramePr>
        <p:xfrm>
          <a:off x="6256251" y="5225820"/>
          <a:ext cx="5097549" cy="924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417526" y="5225820"/>
            <a:ext cx="1473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93 Bpm</a:t>
            </a:r>
          </a:p>
        </p:txBody>
      </p:sp>
      <p:cxnSp>
        <p:nvCxnSpPr>
          <p:cNvPr id="11" name="Gerade Verbindung mit Pfeil 10"/>
          <p:cNvCxnSpPr/>
          <p:nvPr/>
        </p:nvCxnSpPr>
        <p:spPr>
          <a:xfrm>
            <a:off x="2585155" y="5487430"/>
            <a:ext cx="3160889" cy="0"/>
          </a:xfrm>
          <a:prstGeom prst="straightConnector1">
            <a:avLst/>
          </a:prstGeom>
          <a:ln w="57150">
            <a:solidFill>
              <a:srgbClr val="FFC107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6689877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Übergänge</a:t>
            </a:r>
          </a:p>
        </p:txBody>
      </p:sp>
      <p:grpSp>
        <p:nvGrpSpPr>
          <p:cNvPr id="12" name="Gruppieren 11"/>
          <p:cNvGrpSpPr/>
          <p:nvPr/>
        </p:nvGrpSpPr>
        <p:grpSpPr>
          <a:xfrm>
            <a:off x="4093945" y="1431758"/>
            <a:ext cx="7988968" cy="3994484"/>
            <a:chOff x="3262964" y="1431758"/>
            <a:chExt cx="7988968" cy="3994484"/>
          </a:xfrm>
        </p:grpSpPr>
        <p:sp>
          <p:nvSpPr>
            <p:cNvPr id="9" name="Rechteck 8"/>
            <p:cNvSpPr/>
            <p:nvPr/>
          </p:nvSpPr>
          <p:spPr>
            <a:xfrm>
              <a:off x="3262964" y="1431758"/>
              <a:ext cx="3994484" cy="399448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/>
            <p:cNvSpPr/>
            <p:nvPr/>
          </p:nvSpPr>
          <p:spPr>
            <a:xfrm>
              <a:off x="7257448" y="1431758"/>
              <a:ext cx="3994484" cy="39944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Ellipse 7"/>
          <p:cNvSpPr/>
          <p:nvPr/>
        </p:nvSpPr>
        <p:spPr>
          <a:xfrm>
            <a:off x="4223887" y="1556887"/>
            <a:ext cx="3744227" cy="3744227"/>
          </a:xfrm>
          <a:prstGeom prst="ellipse">
            <a:avLst/>
          </a:prstGeom>
          <a:noFill/>
          <a:ln w="76200">
            <a:solidFill>
              <a:srgbClr val="219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/>
          <p:cNvSpPr txBox="1"/>
          <p:nvPr/>
        </p:nvSpPr>
        <p:spPr>
          <a:xfrm>
            <a:off x="5873824" y="5784989"/>
            <a:ext cx="4780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solidFill>
                  <a:schemeClr val="bg1"/>
                </a:solidFill>
                <a:latin typeface="Spica Neue" panose="02000503000000000000" pitchFamily="2" charset="-128"/>
                <a:ea typeface="Spica Neue" panose="02000503000000000000" pitchFamily="2" charset="-128"/>
                <a:cs typeface="Spica Neue" panose="02000503000000000000" pitchFamily="2" charset="-128"/>
              </a:rPr>
              <a:t>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5864198" y="5784989"/>
            <a:ext cx="4780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solidFill>
                  <a:schemeClr val="bg1"/>
                </a:solidFill>
                <a:latin typeface="Spica Neue" panose="02000503000000000000" pitchFamily="2" charset="-128"/>
                <a:ea typeface="Spica Neue" panose="02000503000000000000" pitchFamily="2" charset="-128"/>
                <a:cs typeface="Spica Neue" panose="02000503000000000000" pitchFamily="2" charset="-128"/>
              </a:rPr>
              <a:t>1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5869011" y="5784989"/>
            <a:ext cx="4780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solidFill>
                  <a:schemeClr val="bg1"/>
                </a:solidFill>
                <a:latin typeface="Spica Neue" panose="02000503000000000000" pitchFamily="2" charset="-128"/>
                <a:ea typeface="Spica Neue" panose="02000503000000000000" pitchFamily="2" charset="-128"/>
                <a:cs typeface="Spica Neue" panose="02000503000000000000" pitchFamily="2" charset="-128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4367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-0.3276 0 " pathEditMode="relative" rAng="0" ptsTypes="AA">
                                      <p:cBhvr>
                                        <p:cTn id="19" dur="1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80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" presetClass="exit" presetSubtype="4" decel="10000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xit" presetSubtype="4" decel="100000" fill="hold" grpId="1" nodeType="withEffect">
                                  <p:stCondLst>
                                    <p:cond delay="8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/>
      <p:bldP spid="13" grpId="1"/>
      <p:bldP spid="14" grpId="0"/>
      <p:bldP spid="14" grpId="1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Übergänge</a:t>
            </a:r>
          </a:p>
        </p:txBody>
      </p:sp>
      <p:cxnSp>
        <p:nvCxnSpPr>
          <p:cNvPr id="7" name="Gerade Verbindung mit Pfeil 6"/>
          <p:cNvCxnSpPr/>
          <p:nvPr/>
        </p:nvCxnSpPr>
        <p:spPr>
          <a:xfrm flipV="1">
            <a:off x="3982720" y="2113280"/>
            <a:ext cx="0" cy="3749040"/>
          </a:xfrm>
          <a:prstGeom prst="straightConnector1">
            <a:avLst/>
          </a:prstGeom>
          <a:ln w="63500">
            <a:solidFill>
              <a:srgbClr val="FAFA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/>
          <p:nvPr/>
        </p:nvCxnSpPr>
        <p:spPr>
          <a:xfrm>
            <a:off x="3950970" y="5862320"/>
            <a:ext cx="4806950" cy="0"/>
          </a:xfrm>
          <a:prstGeom prst="straightConnector1">
            <a:avLst/>
          </a:prstGeom>
          <a:ln w="63500">
            <a:solidFill>
              <a:srgbClr val="FAFA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/>
          <p:cNvCxnSpPr/>
          <p:nvPr/>
        </p:nvCxnSpPr>
        <p:spPr>
          <a:xfrm flipV="1">
            <a:off x="4572000" y="1690688"/>
            <a:ext cx="0" cy="4466272"/>
          </a:xfrm>
          <a:prstGeom prst="line">
            <a:avLst/>
          </a:prstGeom>
          <a:ln w="19050">
            <a:solidFill>
              <a:srgbClr val="FFC1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/>
          <p:nvPr/>
        </p:nvCxnSpPr>
        <p:spPr>
          <a:xfrm flipV="1">
            <a:off x="6129813" y="1690688"/>
            <a:ext cx="0" cy="4466272"/>
          </a:xfrm>
          <a:prstGeom prst="line">
            <a:avLst/>
          </a:prstGeom>
          <a:ln w="19050">
            <a:solidFill>
              <a:srgbClr val="FFC1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/>
          <p:cNvCxnSpPr/>
          <p:nvPr/>
        </p:nvCxnSpPr>
        <p:spPr>
          <a:xfrm flipV="1">
            <a:off x="7743825" y="1690688"/>
            <a:ext cx="0" cy="4466272"/>
          </a:xfrm>
          <a:prstGeom prst="line">
            <a:avLst/>
          </a:prstGeom>
          <a:ln w="19050">
            <a:solidFill>
              <a:srgbClr val="FFC1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feld 40"/>
          <p:cNvSpPr txBox="1"/>
          <p:nvPr/>
        </p:nvSpPr>
        <p:spPr>
          <a:xfrm>
            <a:off x="3589020" y="4572000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42" name="Textfeld 41"/>
          <p:cNvSpPr txBox="1"/>
          <p:nvPr/>
        </p:nvSpPr>
        <p:spPr>
          <a:xfrm>
            <a:off x="3608040" y="3310374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</a:t>
            </a:r>
          </a:p>
        </p:txBody>
      </p:sp>
      <p:grpSp>
        <p:nvGrpSpPr>
          <p:cNvPr id="61" name="Gruppieren 60"/>
          <p:cNvGrpSpPr/>
          <p:nvPr/>
        </p:nvGrpSpPr>
        <p:grpSpPr>
          <a:xfrm>
            <a:off x="4014470" y="3495040"/>
            <a:ext cx="4611370" cy="1210310"/>
            <a:chOff x="996950" y="3495040"/>
            <a:chExt cx="4611370" cy="1210310"/>
          </a:xfrm>
        </p:grpSpPr>
        <p:cxnSp>
          <p:nvCxnSpPr>
            <p:cNvPr id="18" name="Gerader Verbinder 17"/>
            <p:cNvCxnSpPr/>
            <p:nvPr/>
          </p:nvCxnSpPr>
          <p:spPr>
            <a:xfrm>
              <a:off x="996950" y="4704080"/>
              <a:ext cx="1441450" cy="0"/>
            </a:xfrm>
            <a:prstGeom prst="line">
              <a:avLst/>
            </a:prstGeom>
            <a:ln w="38100">
              <a:solidFill>
                <a:srgbClr val="2196F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>
            <a:xfrm>
              <a:off x="3789680" y="3495040"/>
              <a:ext cx="1818640" cy="0"/>
            </a:xfrm>
            <a:prstGeom prst="line">
              <a:avLst/>
            </a:prstGeom>
            <a:ln w="38100">
              <a:solidFill>
                <a:srgbClr val="2196F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Freihandform 46"/>
            <p:cNvSpPr/>
            <p:nvPr/>
          </p:nvSpPr>
          <p:spPr>
            <a:xfrm>
              <a:off x="2431256" y="3495511"/>
              <a:ext cx="1362075" cy="1209839"/>
            </a:xfrm>
            <a:custGeom>
              <a:avLst/>
              <a:gdLst>
                <a:gd name="connsiteX0" fmla="*/ 0 w 1362075"/>
                <a:gd name="connsiteY0" fmla="*/ 1209839 h 1209839"/>
                <a:gd name="connsiteX1" fmla="*/ 419100 w 1362075"/>
                <a:gd name="connsiteY1" fmla="*/ 976477 h 1209839"/>
                <a:gd name="connsiteX2" fmla="*/ 976313 w 1362075"/>
                <a:gd name="connsiteY2" fmla="*/ 257339 h 1209839"/>
                <a:gd name="connsiteX3" fmla="*/ 1362075 w 1362075"/>
                <a:gd name="connsiteY3" fmla="*/ 164 h 1209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2075" h="1209839">
                  <a:moveTo>
                    <a:pt x="0" y="1209839"/>
                  </a:moveTo>
                  <a:cubicBezTo>
                    <a:pt x="128190" y="1172533"/>
                    <a:pt x="256381" y="1135227"/>
                    <a:pt x="419100" y="976477"/>
                  </a:cubicBezTo>
                  <a:cubicBezTo>
                    <a:pt x="581819" y="817727"/>
                    <a:pt x="819151" y="420058"/>
                    <a:pt x="976313" y="257339"/>
                  </a:cubicBezTo>
                  <a:cubicBezTo>
                    <a:pt x="1133475" y="94620"/>
                    <a:pt x="1310481" y="-4598"/>
                    <a:pt x="1362075" y="164"/>
                  </a:cubicBezTo>
                </a:path>
              </a:pathLst>
            </a:custGeom>
            <a:noFill/>
            <a:ln w="38100">
              <a:solidFill>
                <a:srgbClr val="2196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9" name="Textfeld 58"/>
          <p:cNvSpPr txBox="1"/>
          <p:nvPr/>
        </p:nvSpPr>
        <p:spPr>
          <a:xfrm>
            <a:off x="3608040" y="5677654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</p:txBody>
      </p:sp>
      <p:cxnSp>
        <p:nvCxnSpPr>
          <p:cNvPr id="72" name="Gerader Verbinder 71"/>
          <p:cNvCxnSpPr>
            <a:stCxn id="47" idx="3"/>
          </p:cNvCxnSpPr>
          <p:nvPr/>
        </p:nvCxnSpPr>
        <p:spPr>
          <a:xfrm flipH="1" flipV="1">
            <a:off x="4014470" y="3495040"/>
            <a:ext cx="2796381" cy="635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/>
          <p:nvPr/>
        </p:nvCxnSpPr>
        <p:spPr>
          <a:xfrm flipH="1">
            <a:off x="4014470" y="4095750"/>
            <a:ext cx="2115343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feld 74"/>
          <p:cNvSpPr txBox="1"/>
          <p:nvPr/>
        </p:nvSpPr>
        <p:spPr>
          <a:xfrm>
            <a:off x="3589020" y="3941187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9886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59" grpId="0"/>
      <p:bldP spid="7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hteck 20"/>
          <p:cNvSpPr/>
          <p:nvPr/>
        </p:nvSpPr>
        <p:spPr>
          <a:xfrm>
            <a:off x="4413956" y="158044"/>
            <a:ext cx="7778044" cy="16675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in Bild, das Antenne, Objekt, Ding enthält.&#10;&#10;Mit sehr hoher Zuverlässigkeit generierte Beschreibu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4" y="302946"/>
            <a:ext cx="6666296" cy="144992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Beispielnote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Frequenz:	6</a:t>
            </a:r>
          </a:p>
          <a:p>
            <a:r>
              <a:rPr lang="de-DE" dirty="0"/>
              <a:t>Oktave:		2 (Standard: 5)</a:t>
            </a:r>
          </a:p>
          <a:p>
            <a:r>
              <a:rPr lang="de-DE" dirty="0" err="1"/>
              <a:t>Modifier</a:t>
            </a:r>
            <a:r>
              <a:rPr lang="de-DE" dirty="0"/>
              <a:t>:		7</a:t>
            </a:r>
          </a:p>
          <a:p>
            <a:r>
              <a:rPr lang="de-DE" dirty="0"/>
              <a:t>Pause:		0</a:t>
            </a:r>
          </a:p>
          <a:p>
            <a:r>
              <a:rPr lang="de-DE" dirty="0" err="1"/>
              <a:t>Tonlänge</a:t>
            </a:r>
            <a:r>
              <a:rPr lang="de-DE" dirty="0"/>
              <a:t>:	8</a:t>
            </a:r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291020"/>
              </p:ext>
            </p:extLst>
          </p:nvPr>
        </p:nvGraphicFramePr>
        <p:xfrm>
          <a:off x="6526927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3077280915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221141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8127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333054"/>
                  </a:ext>
                </a:extLst>
              </a:tr>
            </a:tbl>
          </a:graphicData>
        </a:graphic>
      </p:graphicFrame>
      <p:graphicFrame>
        <p:nvGraphicFramePr>
          <p:cNvPr id="14" name="Tabel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914165"/>
              </p:ext>
            </p:extLst>
          </p:nvPr>
        </p:nvGraphicFramePr>
        <p:xfrm>
          <a:off x="6526927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1255322845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139088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2943429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020811"/>
                  </a:ext>
                </a:extLst>
              </a:tr>
            </a:tbl>
          </a:graphicData>
        </a:graphic>
      </p:graphicFrame>
      <p:graphicFrame>
        <p:nvGraphicFramePr>
          <p:cNvPr id="15" name="Tabel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334189"/>
              </p:ext>
            </p:extLst>
          </p:nvPr>
        </p:nvGraphicFramePr>
        <p:xfrm>
          <a:off x="8226110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184584818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458470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19917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758985"/>
                  </a:ext>
                </a:extLst>
              </a:tr>
            </a:tbl>
          </a:graphicData>
        </a:graphic>
      </p:graphicFrame>
      <p:graphicFrame>
        <p:nvGraphicFramePr>
          <p:cNvPr id="16" name="Tabel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163735"/>
              </p:ext>
            </p:extLst>
          </p:nvPr>
        </p:nvGraphicFramePr>
        <p:xfrm>
          <a:off x="8226108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207728629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037581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0886954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084486"/>
                  </a:ext>
                </a:extLst>
              </a:tr>
            </a:tbl>
          </a:graphicData>
        </a:graphic>
      </p:graphicFrame>
      <p:graphicFrame>
        <p:nvGraphicFramePr>
          <p:cNvPr id="17" name="Tabel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004789"/>
              </p:ext>
            </p:extLst>
          </p:nvPr>
        </p:nvGraphicFramePr>
        <p:xfrm>
          <a:off x="9925292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3665350558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6970759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064388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116860"/>
                  </a:ext>
                </a:extLst>
              </a:tr>
            </a:tbl>
          </a:graphicData>
        </a:graphic>
      </p:graphicFrame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2975974"/>
              </p:ext>
            </p:extLst>
          </p:nvPr>
        </p:nvGraphicFramePr>
        <p:xfrm>
          <a:off x="9925291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799565670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09383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718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192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1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hteck 25"/>
          <p:cNvSpPr/>
          <p:nvPr/>
        </p:nvSpPr>
        <p:spPr>
          <a:xfrm>
            <a:off x="4413956" y="158044"/>
            <a:ext cx="7778044" cy="16675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in Bild, das Antenne, Objekt, Ding enthält.&#10;&#10;Mit sehr hoher Zuverlässigkeit generierte Beschreibu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4" y="302946"/>
            <a:ext cx="6666296" cy="144992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Beispielnote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Frequenz:	6</a:t>
            </a:r>
          </a:p>
          <a:p>
            <a:r>
              <a:rPr lang="de-DE" dirty="0"/>
              <a:t>Oktave:		2 (Standard: 5)</a:t>
            </a:r>
          </a:p>
          <a:p>
            <a:r>
              <a:rPr lang="de-DE" dirty="0" err="1"/>
              <a:t>Modifier</a:t>
            </a:r>
            <a:r>
              <a:rPr lang="de-DE" dirty="0"/>
              <a:t>:		7</a:t>
            </a:r>
          </a:p>
          <a:p>
            <a:r>
              <a:rPr lang="de-DE" dirty="0"/>
              <a:t>Pause:		0</a:t>
            </a:r>
          </a:p>
          <a:p>
            <a:r>
              <a:rPr lang="de-DE" dirty="0" err="1"/>
              <a:t>Tonlänge</a:t>
            </a:r>
            <a:r>
              <a:rPr lang="de-DE" dirty="0"/>
              <a:t>:	8</a:t>
            </a:r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7365785"/>
              </p:ext>
            </p:extLst>
          </p:nvPr>
        </p:nvGraphicFramePr>
        <p:xfrm>
          <a:off x="6526927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3077280915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221141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8127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333054"/>
                  </a:ext>
                </a:extLst>
              </a:tr>
            </a:tbl>
          </a:graphicData>
        </a:graphic>
      </p:graphicFrame>
      <p:graphicFrame>
        <p:nvGraphicFramePr>
          <p:cNvPr id="14" name="Tabel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618055"/>
              </p:ext>
            </p:extLst>
          </p:nvPr>
        </p:nvGraphicFramePr>
        <p:xfrm>
          <a:off x="6526927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1255322845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139088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2943429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020811"/>
                  </a:ext>
                </a:extLst>
              </a:tr>
            </a:tbl>
          </a:graphicData>
        </a:graphic>
      </p:graphicFrame>
      <p:graphicFrame>
        <p:nvGraphicFramePr>
          <p:cNvPr id="15" name="Tabel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490543"/>
              </p:ext>
            </p:extLst>
          </p:nvPr>
        </p:nvGraphicFramePr>
        <p:xfrm>
          <a:off x="8226110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184584818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458470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19917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758985"/>
                  </a:ext>
                </a:extLst>
              </a:tr>
            </a:tbl>
          </a:graphicData>
        </a:graphic>
      </p:graphicFrame>
      <p:graphicFrame>
        <p:nvGraphicFramePr>
          <p:cNvPr id="16" name="Tabel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868506"/>
              </p:ext>
            </p:extLst>
          </p:nvPr>
        </p:nvGraphicFramePr>
        <p:xfrm>
          <a:off x="8226108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207728629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037581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0886954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084486"/>
                  </a:ext>
                </a:extLst>
              </a:tr>
            </a:tbl>
          </a:graphicData>
        </a:graphic>
      </p:graphicFrame>
      <p:graphicFrame>
        <p:nvGraphicFramePr>
          <p:cNvPr id="17" name="Tabel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188941"/>
              </p:ext>
            </p:extLst>
          </p:nvPr>
        </p:nvGraphicFramePr>
        <p:xfrm>
          <a:off x="9925292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3665350558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6970759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064388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116860"/>
                  </a:ext>
                </a:extLst>
              </a:tr>
            </a:tbl>
          </a:graphicData>
        </a:graphic>
      </p:graphicFrame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63720"/>
              </p:ext>
            </p:extLst>
          </p:nvPr>
        </p:nvGraphicFramePr>
        <p:xfrm>
          <a:off x="9925292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799565670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09383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718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192428"/>
                  </a:ext>
                </a:extLst>
              </a:tr>
            </a:tbl>
          </a:graphicData>
        </a:graphic>
      </p:graphicFrame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3" y="302946"/>
            <a:ext cx="6649921" cy="1449920"/>
          </a:xfrm>
          <a:prstGeom prst="rect">
            <a:avLst/>
          </a:prstGeom>
        </p:spPr>
      </p:pic>
      <p:pic>
        <p:nvPicPr>
          <p:cNvPr id="10" name="Grafik 9" descr="Ein Bild, das Antenne enthält.&#10;&#10;Mit sehr hoher Zuverlässigkeit generierte Beschreibu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2" y="307039"/>
            <a:ext cx="6649922" cy="1449919"/>
          </a:xfrm>
          <a:prstGeom prst="rect">
            <a:avLst/>
          </a:prstGeom>
        </p:spPr>
      </p:pic>
      <p:pic>
        <p:nvPicPr>
          <p:cNvPr id="19" name="Grafik 18" descr="Ein Bild, das Antenne enthält.&#10;&#10;Mit sehr hoher Zuverlässigkeit generierte Beschreibu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0" y="302946"/>
            <a:ext cx="6649923" cy="1449920"/>
          </a:xfrm>
          <a:prstGeom prst="rect">
            <a:avLst/>
          </a:prstGeom>
        </p:spPr>
      </p:pic>
      <p:pic>
        <p:nvPicPr>
          <p:cNvPr id="21" name="Grafik 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499" y="298854"/>
            <a:ext cx="6649924" cy="1449921"/>
          </a:xfrm>
          <a:prstGeom prst="rect">
            <a:avLst/>
          </a:prstGeom>
        </p:spPr>
      </p:pic>
      <p:graphicFrame>
        <p:nvGraphicFramePr>
          <p:cNvPr id="22" name="Tabel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8206406"/>
              </p:ext>
            </p:extLst>
          </p:nvPr>
        </p:nvGraphicFramePr>
        <p:xfrm>
          <a:off x="9925289" y="2410454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799565670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09383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Alt </a:t>
                      </a:r>
                      <a:r>
                        <a:rPr lang="de-DE" b="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b="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718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b="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192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7001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581" y="0"/>
            <a:ext cx="7332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72182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297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Einzelteile</a:t>
            </a:r>
          </a:p>
        </p:txBody>
      </p:sp>
    </p:spTree>
    <p:extLst>
      <p:ext uri="{BB962C8B-B14F-4D97-AF65-F5344CB8AC3E}">
        <p14:creationId xmlns:p14="http://schemas.microsoft.com/office/powerpoint/2010/main" val="204348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681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fad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4859163" y="0"/>
            <a:ext cx="733283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/>
              <a:t>NXTDisk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163" y="0"/>
            <a:ext cx="7332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9511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hteck: abgerundete Ecken 31"/>
          <p:cNvSpPr/>
          <p:nvPr/>
        </p:nvSpPr>
        <p:spPr>
          <a:xfrm>
            <a:off x="1742607" y="5007348"/>
            <a:ext cx="598905" cy="1495887"/>
          </a:xfrm>
          <a:prstGeom prst="roundRect">
            <a:avLst>
              <a:gd name="adj" fmla="val 6254"/>
            </a:avLst>
          </a:prstGeom>
          <a:solidFill>
            <a:srgbClr val="E5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: abgerundete Ecken 32"/>
          <p:cNvSpPr/>
          <p:nvPr/>
        </p:nvSpPr>
        <p:spPr>
          <a:xfrm>
            <a:off x="2447554" y="5007348"/>
            <a:ext cx="598905" cy="1495887"/>
          </a:xfrm>
          <a:prstGeom prst="roundRect">
            <a:avLst>
              <a:gd name="adj" fmla="val 6254"/>
            </a:avLst>
          </a:prstGeom>
          <a:solidFill>
            <a:srgbClr val="E5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 err="1"/>
              <a:t>NXTPlayer</a:t>
            </a:r>
            <a:endParaRPr lang="de-DE" dirty="0"/>
          </a:p>
        </p:txBody>
      </p:sp>
      <p:sp>
        <p:nvSpPr>
          <p:cNvPr id="6" name="Rechteck: abgerundete Ecken 5"/>
          <p:cNvSpPr/>
          <p:nvPr/>
        </p:nvSpPr>
        <p:spPr>
          <a:xfrm>
            <a:off x="2393244" y="2980267"/>
            <a:ext cx="7947378" cy="914400"/>
          </a:xfrm>
          <a:prstGeom prst="roundRect">
            <a:avLst>
              <a:gd name="adj" fmla="val 6254"/>
            </a:avLst>
          </a:prstGeom>
          <a:solidFill>
            <a:srgbClr val="219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/>
          <p:cNvSpPr/>
          <p:nvPr/>
        </p:nvSpPr>
        <p:spPr>
          <a:xfrm>
            <a:off x="8435622" y="2980267"/>
            <a:ext cx="914400" cy="914400"/>
          </a:xfrm>
          <a:prstGeom prst="ellipse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/>
          <p:cNvSpPr/>
          <p:nvPr/>
        </p:nvSpPr>
        <p:spPr>
          <a:xfrm>
            <a:off x="9426222" y="2980267"/>
            <a:ext cx="914400" cy="914400"/>
          </a:xfrm>
          <a:prstGeom prst="ellipse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949983" y="55998"/>
            <a:ext cx="1622312" cy="2386954"/>
            <a:chOff x="4707467" y="365124"/>
            <a:chExt cx="1622312" cy="2386954"/>
          </a:xfrm>
        </p:grpSpPr>
        <p:sp>
          <p:nvSpPr>
            <p:cNvPr id="10" name="Rechteck: abgerundete Ecken 9"/>
            <p:cNvSpPr/>
            <p:nvPr/>
          </p:nvSpPr>
          <p:spPr>
            <a:xfrm>
              <a:off x="4707467" y="365124"/>
              <a:ext cx="1622312" cy="2386954"/>
            </a:xfrm>
            <a:prstGeom prst="roundRect">
              <a:avLst>
                <a:gd name="adj" fmla="val 6254"/>
              </a:avLst>
            </a:prstGeom>
            <a:solidFill>
              <a:srgbClr val="219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/>
            <p:cNvSpPr/>
            <p:nvPr/>
          </p:nvSpPr>
          <p:spPr>
            <a:xfrm>
              <a:off x="4910502" y="570706"/>
              <a:ext cx="1216241" cy="914400"/>
            </a:xfrm>
            <a:prstGeom prst="rect">
              <a:avLst/>
            </a:prstGeom>
            <a:solidFill>
              <a:srgbClr val="64B5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0" name="Gruppieren 19"/>
            <p:cNvGrpSpPr/>
            <p:nvPr/>
          </p:nvGrpSpPr>
          <p:grpSpPr>
            <a:xfrm>
              <a:off x="5134417" y="1696524"/>
              <a:ext cx="768410" cy="444706"/>
              <a:chOff x="5159901" y="1688894"/>
              <a:chExt cx="768410" cy="444706"/>
            </a:xfrm>
            <a:solidFill>
              <a:srgbClr val="C3C3C3"/>
            </a:solidFill>
          </p:grpSpPr>
          <p:sp>
            <p:nvSpPr>
              <p:cNvPr id="14" name="Rechteck 13"/>
              <p:cNvSpPr/>
              <p:nvPr/>
            </p:nvSpPr>
            <p:spPr>
              <a:xfrm>
                <a:off x="5388746" y="1688895"/>
                <a:ext cx="310718" cy="2712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Gleichschenkliges Dreieck 14"/>
              <p:cNvSpPr/>
              <p:nvPr/>
            </p:nvSpPr>
            <p:spPr>
              <a:xfrm rot="5400000">
                <a:off x="5706362" y="1740016"/>
                <a:ext cx="271277" cy="17262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Gleichschenkliges Dreieck 16"/>
              <p:cNvSpPr/>
              <p:nvPr/>
            </p:nvSpPr>
            <p:spPr>
              <a:xfrm rot="16200000">
                <a:off x="5110572" y="1738223"/>
                <a:ext cx="271277" cy="17262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Rechteck 18"/>
              <p:cNvSpPr/>
              <p:nvPr/>
            </p:nvSpPr>
            <p:spPr>
              <a:xfrm>
                <a:off x="5388746" y="2025445"/>
                <a:ext cx="310718" cy="1081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5" name="Gruppieren 24"/>
          <p:cNvGrpSpPr/>
          <p:nvPr/>
        </p:nvGrpSpPr>
        <p:grpSpPr>
          <a:xfrm>
            <a:off x="5687416" y="1016183"/>
            <a:ext cx="1109132" cy="3029960"/>
            <a:chOff x="6552297" y="1474800"/>
            <a:chExt cx="1109132" cy="3029960"/>
          </a:xfrm>
        </p:grpSpPr>
        <p:sp>
          <p:nvSpPr>
            <p:cNvPr id="21" name="Rechteck 20"/>
            <p:cNvSpPr/>
            <p:nvPr/>
          </p:nvSpPr>
          <p:spPr>
            <a:xfrm>
              <a:off x="6782540" y="2141230"/>
              <a:ext cx="878889" cy="1924743"/>
            </a:xfrm>
            <a:prstGeom prst="rect">
              <a:avLst/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783855" y="3627186"/>
              <a:ext cx="877574" cy="877574"/>
            </a:xfrm>
            <a:prstGeom prst="ellipse">
              <a:avLst/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: abgerundete Ecken 23"/>
            <p:cNvSpPr/>
            <p:nvPr/>
          </p:nvSpPr>
          <p:spPr>
            <a:xfrm>
              <a:off x="6552297" y="1474800"/>
              <a:ext cx="1109132" cy="1456918"/>
            </a:xfrm>
            <a:prstGeom prst="roundRect">
              <a:avLst>
                <a:gd name="adj" fmla="val 6254"/>
              </a:avLst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" name="Gruppieren 25"/>
          <p:cNvGrpSpPr/>
          <p:nvPr/>
        </p:nvGrpSpPr>
        <p:grpSpPr>
          <a:xfrm rot="5400000" flipV="1">
            <a:off x="2616437" y="812851"/>
            <a:ext cx="1109132" cy="3029960"/>
            <a:chOff x="6552297" y="1474800"/>
            <a:chExt cx="1109132" cy="3029960"/>
          </a:xfrm>
        </p:grpSpPr>
        <p:sp>
          <p:nvSpPr>
            <p:cNvPr id="27" name="Rechteck 26"/>
            <p:cNvSpPr/>
            <p:nvPr/>
          </p:nvSpPr>
          <p:spPr>
            <a:xfrm>
              <a:off x="6782540" y="2141230"/>
              <a:ext cx="878889" cy="1924743"/>
            </a:xfrm>
            <a:prstGeom prst="rect">
              <a:avLst/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Ellipse 27"/>
            <p:cNvSpPr/>
            <p:nvPr/>
          </p:nvSpPr>
          <p:spPr>
            <a:xfrm>
              <a:off x="6783855" y="3627186"/>
              <a:ext cx="877574" cy="877574"/>
            </a:xfrm>
            <a:prstGeom prst="ellipse">
              <a:avLst/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Rechteck: abgerundete Ecken 28"/>
            <p:cNvSpPr/>
            <p:nvPr/>
          </p:nvSpPr>
          <p:spPr>
            <a:xfrm>
              <a:off x="6552297" y="1474800"/>
              <a:ext cx="1109132" cy="1456918"/>
            </a:xfrm>
            <a:prstGeom prst="roundRect">
              <a:avLst>
                <a:gd name="adj" fmla="val 6254"/>
              </a:avLst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1" name="Rechteck: abgerundete Ecken 30"/>
          <p:cNvSpPr/>
          <p:nvPr/>
        </p:nvSpPr>
        <p:spPr>
          <a:xfrm>
            <a:off x="1656023" y="4104630"/>
            <a:ext cx="1474518" cy="1547016"/>
          </a:xfrm>
          <a:prstGeom prst="roundRect">
            <a:avLst>
              <a:gd name="adj" fmla="val 6254"/>
            </a:avLst>
          </a:prstGeom>
          <a:solidFill>
            <a:srgbClr val="F44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934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autoRev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6" grpId="0" animBg="1"/>
      <p:bldP spid="6" grpId="1" animBg="1"/>
      <p:bldP spid="11" grpId="0" animBg="1"/>
      <p:bldP spid="11" grpId="1" animBg="1"/>
      <p:bldP spid="12" grpId="0" animBg="1"/>
      <p:bldP spid="12" grpId="1" animBg="1"/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 err="1"/>
              <a:t>NXTBurner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628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Kodierung von Noten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020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Farbwerte und IDs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656304"/>
              </p:ext>
            </p:extLst>
          </p:nvPr>
        </p:nvGraphicFramePr>
        <p:xfrm>
          <a:off x="838200" y="1511880"/>
          <a:ext cx="3846946" cy="5077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3473">
                  <a:extLst>
                    <a:ext uri="{9D8B030D-6E8A-4147-A177-3AD203B41FA5}">
                      <a16:colId xmlns:a16="http://schemas.microsoft.com/office/drawing/2014/main" val="277134722"/>
                    </a:ext>
                  </a:extLst>
                </a:gridCol>
                <a:gridCol w="1923473">
                  <a:extLst>
                    <a:ext uri="{9D8B030D-6E8A-4147-A177-3AD203B41FA5}">
                      <a16:colId xmlns:a16="http://schemas.microsoft.com/office/drawing/2014/main" val="1618350182"/>
                    </a:ext>
                  </a:extLst>
                </a:gridCol>
              </a:tblGrid>
              <a:tr h="507715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Farbe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Wert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127505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429507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5523065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056196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970947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5357947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460642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A7A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301332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006988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563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169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einer Note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3683924" cy="4351338"/>
          </a:xfrm>
        </p:spPr>
        <p:txBody>
          <a:bodyPr/>
          <a:lstStyle/>
          <a:p>
            <a:r>
              <a:rPr lang="de-DE" dirty="0"/>
              <a:t>Tonhöhe</a:t>
            </a:r>
          </a:p>
          <a:p>
            <a:pPr lvl="1"/>
            <a:r>
              <a:rPr lang="de-DE" dirty="0"/>
              <a:t>Grundton</a:t>
            </a:r>
          </a:p>
          <a:p>
            <a:pPr lvl="1"/>
            <a:r>
              <a:rPr lang="de-DE" dirty="0"/>
              <a:t>Erhöht / Erniedrigt</a:t>
            </a:r>
          </a:p>
          <a:p>
            <a:pPr lvl="1"/>
            <a:r>
              <a:rPr lang="de-DE" dirty="0"/>
              <a:t>Oktave</a:t>
            </a:r>
          </a:p>
          <a:p>
            <a:endParaRPr lang="de-DE" sz="1050" dirty="0"/>
          </a:p>
          <a:p>
            <a:r>
              <a:rPr lang="de-DE" dirty="0" err="1"/>
              <a:t>Tonlänge</a:t>
            </a:r>
            <a:endParaRPr lang="de-DE" dirty="0"/>
          </a:p>
          <a:p>
            <a:endParaRPr lang="de-DE" sz="1000" dirty="0"/>
          </a:p>
          <a:p>
            <a:r>
              <a:rPr lang="de-DE" dirty="0"/>
              <a:t>Pause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962440"/>
              </p:ext>
            </p:extLst>
          </p:nvPr>
        </p:nvGraphicFramePr>
        <p:xfrm>
          <a:off x="5286893" y="2533332"/>
          <a:ext cx="5097549" cy="2438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Frequenz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Oktave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Weißes Feld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</a:rPr>
                        <a:t>Modifier</a:t>
                      </a:r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Pause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</a:rPr>
                        <a:t>Tonlänge</a:t>
                      </a:r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427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Tonhöhe (Frequenz, Oktave)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966342"/>
              </p:ext>
            </p:extLst>
          </p:nvPr>
        </p:nvGraphicFramePr>
        <p:xfrm>
          <a:off x="1447890" y="3345180"/>
          <a:ext cx="2586643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4852">
                  <a:extLst>
                    <a:ext uri="{9D8B030D-6E8A-4147-A177-3AD203B41FA5}">
                      <a16:colId xmlns:a16="http://schemas.microsoft.com/office/drawing/2014/main" val="167174919"/>
                    </a:ext>
                  </a:extLst>
                </a:gridCol>
                <a:gridCol w="1781791">
                  <a:extLst>
                    <a:ext uri="{9D8B030D-6E8A-4147-A177-3AD203B41FA5}">
                      <a16:colId xmlns:a16="http://schemas.microsoft.com/office/drawing/2014/main" val="2264357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Note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Frequenz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383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‘C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32,70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0061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‘D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36,71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8806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‘E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41,20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7217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‘F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43,65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0219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‘G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49,00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9884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‘A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55,00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9388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‘H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61,74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8265761"/>
                  </a:ext>
                </a:extLst>
              </a:tr>
            </a:tbl>
          </a:graphicData>
        </a:graphic>
      </p:graphicFrame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838199" y="1825625"/>
            <a:ext cx="7762966" cy="4351338"/>
          </a:xfrm>
        </p:spPr>
        <p:txBody>
          <a:bodyPr/>
          <a:lstStyle/>
          <a:p>
            <a:r>
              <a:rPr lang="de-DE" dirty="0"/>
              <a:t>Halbtöne liegen dazwischen</a:t>
            </a:r>
          </a:p>
          <a:p>
            <a:r>
              <a:rPr lang="de-DE" dirty="0"/>
              <a:t>1 Oktave höher &gt; Verdopplung der Frequenz</a:t>
            </a:r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237246"/>
              </p:ext>
            </p:extLst>
          </p:nvPr>
        </p:nvGraphicFramePr>
        <p:xfrm>
          <a:off x="8884920" y="376915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973596"/>
              </p:ext>
            </p:extLst>
          </p:nvPr>
        </p:nvGraphicFramePr>
        <p:xfrm>
          <a:off x="8884920" y="376915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6612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</Words>
  <Application>Microsoft Office PowerPoint</Application>
  <PresentationFormat>Breitbild</PresentationFormat>
  <Paragraphs>248</Paragraphs>
  <Slides>20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6" baseType="lpstr">
      <vt:lpstr>Arial</vt:lpstr>
      <vt:lpstr>Open Sans Light</vt:lpstr>
      <vt:lpstr>Spica Neue</vt:lpstr>
      <vt:lpstr>Calibri</vt:lpstr>
      <vt:lpstr>Open Sans</vt:lpstr>
      <vt:lpstr>Office</vt:lpstr>
      <vt:lpstr>NXTPlayer</vt:lpstr>
      <vt:lpstr>Einzelteile</vt:lpstr>
      <vt:lpstr>NXTDisk</vt:lpstr>
      <vt:lpstr>NXTPlayer</vt:lpstr>
      <vt:lpstr>NXTBurner</vt:lpstr>
      <vt:lpstr>Kodierung von Noten</vt:lpstr>
      <vt:lpstr>Farbwerte und IDs</vt:lpstr>
      <vt:lpstr>Aufbau einer Note</vt:lpstr>
      <vt:lpstr>Tonhöhe (Frequenz, Oktave)</vt:lpstr>
      <vt:lpstr>Tonlänge, Pause</vt:lpstr>
      <vt:lpstr>Modifier</vt:lpstr>
      <vt:lpstr>PowerPoint-Präsentation</vt:lpstr>
      <vt:lpstr>Basisumrechnung</vt:lpstr>
      <vt:lpstr>Übergänge</vt:lpstr>
      <vt:lpstr>Übergänge</vt:lpstr>
      <vt:lpstr>Beispielnote</vt:lpstr>
      <vt:lpstr>Beispielnote</vt:lpstr>
      <vt:lpstr>PowerPoint-Präsentation</vt:lpstr>
      <vt:lpstr>PowerPoint-Präsentation</vt:lpstr>
      <vt:lpstr>PowerPoint-Präsentation</vt:lpstr>
    </vt:vector>
  </TitlesOfParts>
  <Company>Maximilian-Kolbe-Schule Neumarkt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NXTPlayer</dc:title>
  <dc:creator/>
  <cp:lastModifiedBy>Philipp Bauer</cp:lastModifiedBy>
  <cp:revision>61</cp:revision>
  <dcterms:created xsi:type="dcterms:W3CDTF">2017-05-16T08:46:04Z</dcterms:created>
  <dcterms:modified xsi:type="dcterms:W3CDTF">2017-08-08T16:39:50Z</dcterms:modified>
  <cp:contentStatus>Endgültig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